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5"/>
  </p:notesMasterIdLst>
  <p:sldIdLst>
    <p:sldId id="256" r:id="rId2"/>
    <p:sldId id="278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00034"/>
    <a:srgbClr val="002F75"/>
    <a:srgbClr val="00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C47B5-ADAF-41B0-8E25-798150F70C6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33EC7-D770-4470-B266-BEBD01C74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31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33EC7-D770-4470-B266-BEBD01C74447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73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3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41204"/>
            <a:ext cx="9389882" cy="908429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2127243"/>
            <a:ext cx="9389882" cy="4227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 sz="1600" b="0"/>
            </a:lvl2pPr>
            <a:lvl3pPr>
              <a:defRPr sz="1600" b="0"/>
            </a:lvl3pPr>
          </a:lstStyle>
          <a:p>
            <a:r>
              <a:rPr kumimoji="1" lang="zh-CN" altLang="en-US" sz="1600" dirty="0">
                <a:latin typeface="+mj-ea"/>
                <a:ea typeface="+mj-ea"/>
                <a:sym typeface="等线"/>
              </a:rPr>
              <a:t>正文内容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-</a:t>
            </a:r>
            <a:r>
              <a:rPr kumimoji="1" lang="zh-CN" altLang="en-US" sz="1600" dirty="0">
                <a:latin typeface="+mj-ea"/>
                <a:ea typeface="+mj-ea"/>
                <a:sym typeface="等线"/>
              </a:rPr>
              <a:t>字号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12-18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D06F396-41A5-42E3-5F20-72B3893B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4045" y="6318435"/>
            <a:ext cx="7403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E5386DCD-524C-4D6B-849A-07B12901B9AD}" type="slidenum">
              <a:rPr lang="zh-CN" altLang="en-US" smtClean="0"/>
              <a:pPr/>
              <a:t>‹#›</a:t>
            </a:fld>
            <a:r>
              <a:rPr lang="en-US" altLang="zh-CN" dirty="0"/>
              <a:t>/N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882"/>
            <a:ext cx="868837" cy="48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5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53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64917"/>
            <a:ext cx="7315200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主标题文本样式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541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副标题文本样式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lang="zh-CN" altLang="zh-CN" sz="1600" smtClean="0">
                <a:effectLst/>
              </a:defRPr>
            </a:lvl1pPr>
          </a:lstStyle>
          <a:p>
            <a:pPr lvl="0"/>
            <a:r>
              <a:rPr lang="zh-CN" altLang="en-US" dirty="0"/>
              <a:t>正文文本样式</a:t>
            </a:r>
            <a:r>
              <a:rPr lang="en-US" altLang="zh-CN" dirty="0"/>
              <a:t>——</a:t>
            </a:r>
          </a:p>
          <a:p>
            <a:pPr lvl="0"/>
            <a:r>
              <a:rPr lang="zh-CN" altLang="en-US" dirty="0"/>
              <a:t>作为全球领先的智能制造及工业互联网整体解决方案服务商，工业富联始终坚持深耕中国、布局全球的生产和经营策略，业务范围覆盖数据全流程，在全球产业链中构建起国内与国外的桥梁，并基于多年来在精益管理、供应链管理、柔性生产方面的经验，实现国内国外双循环，解决国内制造、原材料、销售在外问题，发挥桥梁纽带作用。</a:t>
            </a:r>
            <a:endParaRPr lang="zh-CN" alt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50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22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95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05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66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37457" y="2303115"/>
            <a:ext cx="5645728" cy="18948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34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274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8886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848411" y="461817"/>
            <a:ext cx="9341963" cy="791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848411" y="2055043"/>
            <a:ext cx="9341964" cy="4318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zh-CN" altLang="en-US" dirty="0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63622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思源黑体 CN Heavy" panose="020B0A00000000000000" pitchFamily="34" charset="-122"/>
          <a:ea typeface="思源黑体 CN Heavy" panose="020B0A00000000000000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54452" y="1927244"/>
            <a:ext cx="6101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T99X171.00 comparison table of different FW CPU Loading</a:t>
            </a:r>
            <a:endParaRPr lang="en-US" altLang="zh-TW" sz="24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46338" y="425921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TW" dirty="0" err="1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Cooper.Kung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6338" y="465932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2022.1</a:t>
            </a:r>
            <a:r>
              <a:rPr lang="en-US" altLang="zh-TW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</a:t>
            </a:r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.1</a:t>
            </a:r>
            <a:r>
              <a:rPr lang="en-US" altLang="zh-CN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3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06398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1454093" y="6559772"/>
            <a:ext cx="704032" cy="259577"/>
          </a:xfrm>
        </p:spPr>
        <p:txBody>
          <a:bodyPr/>
          <a:lstStyle/>
          <a:p>
            <a:fld id="{E5386DCD-524C-4D6B-849A-07B12901B9AD}" type="slidenum">
              <a:rPr lang="zh-CN" altLang="en-US" smtClean="0"/>
              <a:pPr/>
              <a:t>1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753767"/>
              </p:ext>
            </p:extLst>
          </p:nvPr>
        </p:nvGraphicFramePr>
        <p:xfrm>
          <a:off x="522692" y="537971"/>
          <a:ext cx="10607588" cy="5943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3794">
                  <a:extLst>
                    <a:ext uri="{9D8B030D-6E8A-4147-A177-3AD203B41FA5}">
                      <a16:colId xmlns:a16="http://schemas.microsoft.com/office/drawing/2014/main" val="2614655065"/>
                    </a:ext>
                  </a:extLst>
                </a:gridCol>
                <a:gridCol w="5303794">
                  <a:extLst>
                    <a:ext uri="{9D8B030D-6E8A-4147-A177-3AD203B41FA5}">
                      <a16:colId xmlns:a16="http://schemas.microsoft.com/office/drawing/2014/main" val="1905672720"/>
                    </a:ext>
                  </a:extLst>
                </a:gridCol>
              </a:tblGrid>
              <a:tr h="47688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solidFill>
                            <a:schemeClr val="bg1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T99X171.00 comparison table of different FW CPU </a:t>
                      </a:r>
                      <a:r>
                        <a:rPr lang="en-US" altLang="zh-CN" sz="1400" b="1" dirty="0" smtClean="0">
                          <a:solidFill>
                            <a:schemeClr val="bg1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Loading</a:t>
                      </a:r>
                      <a:r>
                        <a:rPr lang="en-US" altLang="zh-CN" sz="1400" b="1" dirty="0" smtClean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(Test condition: 4K Video</a:t>
                      </a:r>
                      <a:r>
                        <a:rPr lang="en-US" altLang="zh-CN" sz="1400" b="1" baseline="0" dirty="0" smtClean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 on local + </a:t>
                      </a:r>
                      <a:r>
                        <a:rPr lang="en-US" altLang="zh-CN" sz="1400" b="1" baseline="0" dirty="0" err="1" smtClean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iperf</a:t>
                      </a:r>
                      <a:r>
                        <a:rPr lang="en-US" altLang="zh-CN" sz="1400" b="1" baseline="0" dirty="0" smtClean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 50Mbps</a:t>
                      </a:r>
                      <a:r>
                        <a:rPr lang="en-US" altLang="zh-CN" sz="1400" b="1" dirty="0" smtClean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)</a:t>
                      </a:r>
                      <a:endParaRPr lang="en-US" altLang="zh-TW" sz="1400" b="1" dirty="0" smtClean="0">
                        <a:solidFill>
                          <a:srgbClr val="FFFF00"/>
                        </a:solidFill>
                        <a:latin typeface="思源黑体 CN Heavy" panose="020B0A00000000000000" pitchFamily="34" charset="-122"/>
                        <a:ea typeface="思源黑体 CN Heavy" panose="020B0A00000000000000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16075"/>
                  </a:ext>
                </a:extLst>
              </a:tr>
              <a:tr h="252131">
                <a:tc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1.FW Version: 15.502.13(r13 DVT1)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1.FW Version: 15.523.06(Remove Shield CAN)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88629"/>
                  </a:ext>
                </a:extLst>
              </a:tr>
              <a:tr h="12532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2.Command: vmstat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2.Command: vmstat</a:t>
                      </a:r>
                    </a:p>
                    <a:p>
                      <a:endParaRPr lang="zh-TW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21642"/>
                  </a:ext>
                </a:extLst>
              </a:tr>
              <a:tr h="252131">
                <a:tc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3.CPU Load = 100-id=</a:t>
                      </a:r>
                      <a:r>
                        <a:rPr lang="en-US" altLang="zh-TW" sz="1200" dirty="0" smtClean="0">
                          <a:solidFill>
                            <a:srgbClr val="FF0000"/>
                          </a:solidFill>
                        </a:rPr>
                        <a:t>80%</a:t>
                      </a:r>
                      <a:endParaRPr lang="zh-TW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3.CPU Load = 100-id=27%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210631"/>
                  </a:ext>
                </a:extLst>
              </a:tr>
              <a:tr h="2087088">
                <a:tc>
                  <a:txBody>
                    <a:bodyPr/>
                    <a:lstStyle/>
                    <a:p>
                      <a:r>
                        <a:rPr lang="en-US" altLang="zh-TW" sz="12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4.Cause of high CPU loading: </a:t>
                      </a: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1100" dirty="0" smtClean="0">
                          <a:solidFill>
                            <a:srgbClr val="FF0000"/>
                          </a:solidFill>
                        </a:rPr>
                        <a:t>logcat will continue output error message,</a:t>
                      </a:r>
                      <a:r>
                        <a:rPr lang="en-US" altLang="zh-TW" sz="11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rgbClr val="FF0000"/>
                          </a:solidFill>
                        </a:rPr>
                        <a:t>It will cause high load on system</a:t>
                      </a:r>
                      <a:r>
                        <a:rPr lang="en-US" altLang="zh-TW" sz="11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rgbClr val="FF0000"/>
                          </a:solidFill>
                        </a:rPr>
                        <a:t>server</a:t>
                      </a:r>
                      <a:endParaRPr lang="zh-TW" altLang="en-US" sz="11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66295"/>
                  </a:ext>
                </a:extLst>
              </a:tr>
              <a:tr h="1393476">
                <a:tc gridSpan="2"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5. Summary:</a:t>
                      </a:r>
                      <a:r>
                        <a:rPr lang="zh-TW" altLang="en-US" sz="120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15.502.13(r13 DVT) FW will logcat output error message continuously when Ethernet connected. </a:t>
                      </a:r>
                    </a:p>
                    <a:p>
                      <a:r>
                        <a:rPr lang="en-US" altLang="zh-TW" sz="1200" baseline="0" dirty="0" smtClean="0">
                          <a:solidFill>
                            <a:srgbClr val="0000FF"/>
                          </a:solidFill>
                        </a:rPr>
                        <a:t>                     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It will also causes high CPU load and leads to poor thermal test results.</a:t>
                      </a:r>
                      <a:endParaRPr lang="zh-TW" altLang="en-US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26576"/>
                  </a:ext>
                </a:extLst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0" y="1516359"/>
            <a:ext cx="5138033" cy="10168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289534" y="1516359"/>
            <a:ext cx="250693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961" y="1516359"/>
            <a:ext cx="5207650" cy="10168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669976" y="1516359"/>
            <a:ext cx="247959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1" y="3031465"/>
            <a:ext cx="5222890" cy="180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8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8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2282</TotalTime>
  <Words>115</Words>
  <Application>Microsoft Office PowerPoint</Application>
  <PresentationFormat>寬螢幕</PresentationFormat>
  <Paragraphs>26</Paragraphs>
  <Slides>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4" baseType="lpstr">
      <vt:lpstr>等线</vt:lpstr>
      <vt:lpstr>Microsoft YaHei</vt:lpstr>
      <vt:lpstr>Microsoft YaHei</vt:lpstr>
      <vt:lpstr>黑体</vt:lpstr>
      <vt:lpstr>思源黑体 CN Heavy</vt:lpstr>
      <vt:lpstr>思源黑体 CN Normal</vt:lpstr>
      <vt:lpstr>思源黑体 CN Regular</vt:lpstr>
      <vt:lpstr>微軟正黑體</vt:lpstr>
      <vt:lpstr>Arial</vt:lpstr>
      <vt:lpstr>Times New Roman</vt:lpstr>
      <vt:lpstr>Office 主题​​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ZMY</dc:creator>
  <cp:lastModifiedBy>宮欽揚</cp:lastModifiedBy>
  <cp:revision>425</cp:revision>
  <dcterms:created xsi:type="dcterms:W3CDTF">2022-05-19T09:53:32Z</dcterms:created>
  <dcterms:modified xsi:type="dcterms:W3CDTF">2022-12-14T03:25:35Z</dcterms:modified>
</cp:coreProperties>
</file>